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5143500" cx="9144000"/>
  <p:notesSz cx="7004050" cy="929005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6">
          <p15:clr>
            <a:srgbClr val="A4A3A4"/>
          </p15:clr>
        </p15:guide>
        <p15:guide id="4" orient="horz" pos="1632">
          <p15:clr>
            <a:srgbClr val="A4A3A4"/>
          </p15:clr>
        </p15:guide>
        <p15:guide id="5" pos="184">
          <p15:clr>
            <a:srgbClr val="A4A3A4"/>
          </p15:clr>
        </p15:guide>
        <p15:guide id="6" pos="223">
          <p15:clr>
            <a:srgbClr val="A4A3A4"/>
          </p15:clr>
        </p15:guide>
      </p15:sldGuideLst>
    </p:ext>
    <p:ext uri="GoogleSlidesCustomDataVersion2">
      <go:slidesCustomData xmlns:go="http://customooxmlschemas.google.com/" r:id="rId18" roundtripDataSignature="AMtx7mgePfwYjui7frM/TOe7TjpAXNgP7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34CA732-C260-4646-9378-2CEBCA3B46A0}">
  <a:tblStyle styleId="{634CA732-C260-4646-9378-2CEBCA3B46A0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F1F5"/>
          </a:solidFill>
        </a:fill>
      </a:tcStyle>
    </a:wholeTbl>
    <a:band1H>
      <a:tcTxStyle b="off" i="off"/>
      <a:tcStyle>
        <a:fill>
          <a:solidFill>
            <a:srgbClr val="CEE2EA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CEE2EA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5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5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5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5"/>
          </a:solidFill>
        </a:fill>
      </a:tcStyle>
    </a:firstRow>
    <a:neCell>
      <a:tcTxStyle b="off" i="off"/>
    </a:neCell>
    <a:nwCell>
      <a:tcTxStyle b="off" i="off"/>
    </a:nwCell>
  </a:tblStyle>
  <a:tblStyle styleId="{2AD4F7FD-F504-4078-AC1C-A1B27CBD0C98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  <p:guide pos="166" orient="horz"/>
        <p:guide pos="1632" orient="horz"/>
        <p:guide pos="184"/>
        <p:guide pos="223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8" Type="http://customschemas.google.com/relationships/presentationmetadata" Target="meta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406400" y="696913"/>
            <a:ext cx="6191250" cy="34829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33874" y="4412774"/>
            <a:ext cx="5136304" cy="4180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8:notes"/>
          <p:cNvSpPr/>
          <p:nvPr>
            <p:ph idx="2" type="sldImg"/>
          </p:nvPr>
        </p:nvSpPr>
        <p:spPr>
          <a:xfrm>
            <a:off x="406400" y="696913"/>
            <a:ext cx="6191250" cy="34829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" name="Google Shape;15;p8:notes"/>
          <p:cNvSpPr txBox="1"/>
          <p:nvPr>
            <p:ph idx="1" type="body"/>
          </p:nvPr>
        </p:nvSpPr>
        <p:spPr>
          <a:xfrm>
            <a:off x="933874" y="4412774"/>
            <a:ext cx="5136304" cy="4180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5:notes"/>
          <p:cNvSpPr txBox="1"/>
          <p:nvPr>
            <p:ph idx="1" type="body"/>
          </p:nvPr>
        </p:nvSpPr>
        <p:spPr>
          <a:xfrm>
            <a:off x="933874" y="4412774"/>
            <a:ext cx="5136304" cy="4180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" name="Google Shape;79;p35:notes"/>
          <p:cNvSpPr/>
          <p:nvPr>
            <p:ph idx="2" type="sldImg"/>
          </p:nvPr>
        </p:nvSpPr>
        <p:spPr>
          <a:xfrm>
            <a:off x="406400" y="696913"/>
            <a:ext cx="6191250" cy="34829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6:notes"/>
          <p:cNvSpPr txBox="1"/>
          <p:nvPr>
            <p:ph idx="1" type="body"/>
          </p:nvPr>
        </p:nvSpPr>
        <p:spPr>
          <a:xfrm>
            <a:off x="933874" y="4412774"/>
            <a:ext cx="5136304" cy="4180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6" name="Google Shape;86;p36:notes"/>
          <p:cNvSpPr/>
          <p:nvPr>
            <p:ph idx="2" type="sldImg"/>
          </p:nvPr>
        </p:nvSpPr>
        <p:spPr>
          <a:xfrm>
            <a:off x="406400" y="696913"/>
            <a:ext cx="6191250" cy="34829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273cae4660b_0_0:notes"/>
          <p:cNvSpPr/>
          <p:nvPr>
            <p:ph idx="2" type="sldImg"/>
          </p:nvPr>
        </p:nvSpPr>
        <p:spPr>
          <a:xfrm>
            <a:off x="406400" y="696913"/>
            <a:ext cx="6191400" cy="3483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" name="Google Shape;22;g273cae4660b_0_0:notes"/>
          <p:cNvSpPr txBox="1"/>
          <p:nvPr>
            <p:ph idx="1" type="body"/>
          </p:nvPr>
        </p:nvSpPr>
        <p:spPr>
          <a:xfrm>
            <a:off x="933874" y="4412774"/>
            <a:ext cx="5136300" cy="41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g273cae4660b_0_13:notes"/>
          <p:cNvSpPr/>
          <p:nvPr>
            <p:ph idx="2" type="sldImg"/>
          </p:nvPr>
        </p:nvSpPr>
        <p:spPr>
          <a:xfrm>
            <a:off x="406400" y="696913"/>
            <a:ext cx="6191400" cy="3483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" name="Google Shape;28;g273cae4660b_0_13:notes"/>
          <p:cNvSpPr txBox="1"/>
          <p:nvPr>
            <p:ph idx="1" type="body"/>
          </p:nvPr>
        </p:nvSpPr>
        <p:spPr>
          <a:xfrm>
            <a:off x="933874" y="4412774"/>
            <a:ext cx="5136300" cy="41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:notes"/>
          <p:cNvSpPr txBox="1"/>
          <p:nvPr>
            <p:ph idx="1" type="body"/>
          </p:nvPr>
        </p:nvSpPr>
        <p:spPr>
          <a:xfrm>
            <a:off x="933874" y="4412774"/>
            <a:ext cx="5136304" cy="4180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" name="Google Shape;34;p10:notes"/>
          <p:cNvSpPr/>
          <p:nvPr>
            <p:ph idx="2" type="sldImg"/>
          </p:nvPr>
        </p:nvSpPr>
        <p:spPr>
          <a:xfrm>
            <a:off x="406400" y="696913"/>
            <a:ext cx="6191250" cy="34829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273cae4660b_0_19:notes"/>
          <p:cNvSpPr/>
          <p:nvPr>
            <p:ph idx="2" type="sldImg"/>
          </p:nvPr>
        </p:nvSpPr>
        <p:spPr>
          <a:xfrm>
            <a:off x="406400" y="696913"/>
            <a:ext cx="6191400" cy="3483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2" name="Google Shape;42;g273cae4660b_0_19:notes"/>
          <p:cNvSpPr txBox="1"/>
          <p:nvPr>
            <p:ph idx="1" type="body"/>
          </p:nvPr>
        </p:nvSpPr>
        <p:spPr>
          <a:xfrm>
            <a:off x="933874" y="4412774"/>
            <a:ext cx="5136300" cy="41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2:notes"/>
          <p:cNvSpPr/>
          <p:nvPr>
            <p:ph idx="2" type="sldImg"/>
          </p:nvPr>
        </p:nvSpPr>
        <p:spPr>
          <a:xfrm>
            <a:off x="406400" y="696913"/>
            <a:ext cx="6191250" cy="34829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" name="Google Shape;49;p32:notes"/>
          <p:cNvSpPr txBox="1"/>
          <p:nvPr>
            <p:ph idx="1" type="body"/>
          </p:nvPr>
        </p:nvSpPr>
        <p:spPr>
          <a:xfrm>
            <a:off x="933874" y="4412774"/>
            <a:ext cx="5136304" cy="4180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3:notes"/>
          <p:cNvSpPr txBox="1"/>
          <p:nvPr>
            <p:ph idx="1" type="body"/>
          </p:nvPr>
        </p:nvSpPr>
        <p:spPr>
          <a:xfrm>
            <a:off x="933874" y="4412774"/>
            <a:ext cx="5136304" cy="4180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7" name="Google Shape;57;p33:notes"/>
          <p:cNvSpPr/>
          <p:nvPr>
            <p:ph idx="2" type="sldImg"/>
          </p:nvPr>
        </p:nvSpPr>
        <p:spPr>
          <a:xfrm>
            <a:off x="406400" y="696913"/>
            <a:ext cx="6191250" cy="34829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4:notes"/>
          <p:cNvSpPr/>
          <p:nvPr>
            <p:ph idx="2" type="sldImg"/>
          </p:nvPr>
        </p:nvSpPr>
        <p:spPr>
          <a:xfrm>
            <a:off x="406400" y="696913"/>
            <a:ext cx="6191250" cy="34829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4" name="Google Shape;64;p34:notes"/>
          <p:cNvSpPr txBox="1"/>
          <p:nvPr>
            <p:ph idx="1" type="body"/>
          </p:nvPr>
        </p:nvSpPr>
        <p:spPr>
          <a:xfrm>
            <a:off x="933874" y="4412774"/>
            <a:ext cx="5136304" cy="4180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73cae4660b_0_43:notes"/>
          <p:cNvSpPr/>
          <p:nvPr>
            <p:ph idx="2" type="sldImg"/>
          </p:nvPr>
        </p:nvSpPr>
        <p:spPr>
          <a:xfrm>
            <a:off x="406400" y="696913"/>
            <a:ext cx="6191400" cy="3483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1" name="Google Shape;71;g273cae4660b_0_43:notes"/>
          <p:cNvSpPr txBox="1"/>
          <p:nvPr>
            <p:ph idx="1" type="body"/>
          </p:nvPr>
        </p:nvSpPr>
        <p:spPr>
          <a:xfrm>
            <a:off x="933874" y="4412774"/>
            <a:ext cx="5136300" cy="41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_Custom Layout" showMasterSp="0">
  <p:cSld name="27_Custom Layout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37"/>
          <p:cNvSpPr/>
          <p:nvPr/>
        </p:nvSpPr>
        <p:spPr>
          <a:xfrm>
            <a:off x="0" y="0"/>
            <a:ext cx="9144000" cy="675861"/>
          </a:xfrm>
          <a:prstGeom prst="rect">
            <a:avLst/>
          </a:prstGeom>
          <a:solidFill>
            <a:srgbClr val="007C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37"/>
          <p:cNvSpPr txBox="1"/>
          <p:nvPr>
            <p:ph idx="12" type="sldNum"/>
          </p:nvPr>
        </p:nvSpPr>
        <p:spPr>
          <a:xfrm>
            <a:off x="4337857" y="4846509"/>
            <a:ext cx="468287" cy="2794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" name="Google Shape;9;p37"/>
          <p:cNvSpPr/>
          <p:nvPr/>
        </p:nvSpPr>
        <p:spPr>
          <a:xfrm>
            <a:off x="-8920" y="2139034"/>
            <a:ext cx="104201" cy="865432"/>
          </a:xfrm>
          <a:custGeom>
            <a:rect b="b" l="l" r="r" t="t"/>
            <a:pathLst>
              <a:path extrusionOk="0" h="880745" w="106044">
                <a:moveTo>
                  <a:pt x="105943" y="880262"/>
                </a:moveTo>
                <a:lnTo>
                  <a:pt x="0" y="880262"/>
                </a:lnTo>
                <a:lnTo>
                  <a:pt x="0" y="0"/>
                </a:lnTo>
                <a:lnTo>
                  <a:pt x="105943" y="0"/>
                </a:lnTo>
                <a:lnTo>
                  <a:pt x="105943" y="880262"/>
                </a:lnTo>
                <a:close/>
              </a:path>
            </a:pathLst>
          </a:custGeom>
          <a:solidFill>
            <a:srgbClr val="007CC3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Google Shape;10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95009" y="65088"/>
            <a:ext cx="217603" cy="52885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37"/>
          <p:cNvSpPr txBox="1"/>
          <p:nvPr>
            <p:ph idx="1" type="body"/>
          </p:nvPr>
        </p:nvSpPr>
        <p:spPr>
          <a:xfrm>
            <a:off x="231389" y="153054"/>
            <a:ext cx="8363972" cy="3529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7"/>
          <p:cNvSpPr/>
          <p:nvPr/>
        </p:nvSpPr>
        <p:spPr>
          <a:xfrm>
            <a:off x="9039799" y="2139034"/>
            <a:ext cx="104201" cy="865432"/>
          </a:xfrm>
          <a:custGeom>
            <a:rect b="b" l="l" r="r" t="t"/>
            <a:pathLst>
              <a:path extrusionOk="0" h="880745" w="106044">
                <a:moveTo>
                  <a:pt x="105943" y="880262"/>
                </a:moveTo>
                <a:lnTo>
                  <a:pt x="0" y="880262"/>
                </a:lnTo>
                <a:lnTo>
                  <a:pt x="0" y="0"/>
                </a:lnTo>
                <a:lnTo>
                  <a:pt x="105943" y="0"/>
                </a:lnTo>
                <a:lnTo>
                  <a:pt x="105943" y="880262"/>
                </a:lnTo>
                <a:close/>
              </a:path>
            </a:pathLst>
          </a:custGeom>
          <a:solidFill>
            <a:srgbClr val="007CC3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oogle Shape;17;p8"/>
          <p:cNvGraphicFramePr/>
          <p:nvPr/>
        </p:nvGraphicFramePr>
        <p:xfrm>
          <a:off x="155321" y="800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{634CA732-C260-4646-9378-2CEBCA3B46A0}</a:tableStyleId>
              </a:tblPr>
              <a:tblGrid>
                <a:gridCol w="1566025"/>
                <a:gridCol w="2721700"/>
                <a:gridCol w="292425"/>
                <a:gridCol w="1420775"/>
                <a:gridCol w="1058825"/>
                <a:gridCol w="1773600"/>
              </a:tblGrid>
              <a:tr h="379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Name of project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Grant period</a:t>
                      </a:r>
                      <a:endParaRPr sz="1400" u="none" cap="none" strike="noStrike"/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 hMerge="1"/>
              </a:tr>
              <a:tr h="449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Project location (Experience in project geo</a:t>
                      </a: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graphy)</a:t>
                      </a:r>
                      <a:endParaRPr sz="1400" u="none" cap="none" strike="noStrike"/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Aspirational district 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(number and name)</a:t>
                      </a:r>
                      <a:endParaRPr sz="1400" u="none" cap="none" strike="noStrike"/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 hMerge="1"/>
              </a:tr>
              <a:tr h="449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Proposed  total grant 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(in Cr INR) 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Split of grant /year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(in Cr INR) 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 hMerge="1"/>
              </a:tr>
              <a:tr h="393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Objectives of project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gridSpan="5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 hMerge="1"/>
                <a:tc hMerge="1"/>
                <a:tc hMerge="1"/>
                <a:tc hMerge="1"/>
              </a:tr>
              <a:tr h="1843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Program description (200 words, in bullets; include annual number of beneficiaries, type of skilling course, course dur</a:t>
                      </a: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ation, batch plan (size + no. of batches), placement % and placement plan</a:t>
                      </a: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gridSpan="5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E9F1F5"/>
                    </a:solidFill>
                  </a:tcPr>
                </a:tc>
                <a:tc hMerge="1"/>
                <a:tc hMerge="1"/>
                <a:tc hMerge="1"/>
                <a:tc hMerge="1"/>
              </a:tr>
              <a:tr h="66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Cadence of monitoring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Monthly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 gridSpan="3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% contribution of the proposed grant /yr to organisation’s fiscal year budget 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 hMerge="1"/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i="0" sz="12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</a:tr>
            </a:tbl>
          </a:graphicData>
        </a:graphic>
      </p:graphicFrame>
      <p:sp>
        <p:nvSpPr>
          <p:cNvPr id="18" name="Google Shape;18;p8"/>
          <p:cNvSpPr txBox="1"/>
          <p:nvPr>
            <p:ph idx="12" type="sldNum"/>
          </p:nvPr>
        </p:nvSpPr>
        <p:spPr>
          <a:xfrm>
            <a:off x="4337857" y="4846509"/>
            <a:ext cx="468287" cy="2794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231389" y="153054"/>
            <a:ext cx="8363972" cy="3529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Project Description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5"/>
          <p:cNvSpPr txBox="1"/>
          <p:nvPr>
            <p:ph idx="12" type="sldNum"/>
          </p:nvPr>
        </p:nvSpPr>
        <p:spPr>
          <a:xfrm>
            <a:off x="4337857" y="4846509"/>
            <a:ext cx="468287" cy="2794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" name="Google Shape;82;p35"/>
          <p:cNvSpPr txBox="1"/>
          <p:nvPr>
            <p:ph idx="1" type="body"/>
          </p:nvPr>
        </p:nvSpPr>
        <p:spPr>
          <a:xfrm>
            <a:off x="231389" y="153054"/>
            <a:ext cx="8363972" cy="3529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Reference check</a:t>
            </a:r>
            <a:endParaRPr/>
          </a:p>
        </p:txBody>
      </p:sp>
      <p:graphicFrame>
        <p:nvGraphicFramePr>
          <p:cNvPr id="83" name="Google Shape;83;p35"/>
          <p:cNvGraphicFramePr/>
          <p:nvPr/>
        </p:nvGraphicFramePr>
        <p:xfrm>
          <a:off x="231390" y="80772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{634CA732-C260-4646-9378-2CEBCA3B46A0}</a:tableStyleId>
              </a:tblPr>
              <a:tblGrid>
                <a:gridCol w="1089925"/>
                <a:gridCol w="3789800"/>
                <a:gridCol w="3743300"/>
              </a:tblGrid>
              <a:tr h="455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1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b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Reference 1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Reference 2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</a:tr>
              <a:tr h="457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Name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329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Designation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27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Organization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115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Address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381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Email id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493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Phone number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493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Relation with organisation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6"/>
          <p:cNvSpPr txBox="1"/>
          <p:nvPr>
            <p:ph idx="12" type="sldNum"/>
          </p:nvPr>
        </p:nvSpPr>
        <p:spPr>
          <a:xfrm>
            <a:off x="4337857" y="4846509"/>
            <a:ext cx="468287" cy="2794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9" name="Google Shape;89;p36"/>
          <p:cNvSpPr txBox="1"/>
          <p:nvPr>
            <p:ph idx="1" type="body"/>
          </p:nvPr>
        </p:nvSpPr>
        <p:spPr>
          <a:xfrm>
            <a:off x="231389" y="153054"/>
            <a:ext cx="8363972" cy="3529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SDG, ESG, CSR details</a:t>
            </a:r>
            <a:endParaRPr/>
          </a:p>
        </p:txBody>
      </p:sp>
      <p:sp>
        <p:nvSpPr>
          <p:cNvPr id="90" name="Google Shape;90;p36"/>
          <p:cNvSpPr txBox="1"/>
          <p:nvPr/>
        </p:nvSpPr>
        <p:spPr>
          <a:xfrm>
            <a:off x="352425" y="886281"/>
            <a:ext cx="2680336" cy="4031873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Sustainable Development Goals (SDG)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1: No Poverty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2: Zero Hunger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3: Good Health and Well-being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4: Quality Education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5: Gender Equality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6: Clean Water and Sanitation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7: Affordable and Clean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8: Decent Work and Economic Growth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9: Industry, Innovation and Infrastructure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10: Reduced Inequality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11: Sustainable Cities and Communities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12: Responsible Consumption and Production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13: Climate Action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14: Life Below Water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15: Life on Land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16: Peace and Justice Strong Institutions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17: Partnerships to achieve the Goal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36"/>
          <p:cNvSpPr txBox="1"/>
          <p:nvPr/>
        </p:nvSpPr>
        <p:spPr>
          <a:xfrm>
            <a:off x="6758939" y="927010"/>
            <a:ext cx="2171701" cy="347787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CSR areas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1: Promoting education, enhancing vocational skills and digital literacy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2: Promoting gender equality by empowering women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3: Healthcare including preventive healthcare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4: Environmental sustainability and ecological balance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5: Destitute care and rehabilitation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6: Protection of national heritage, art and culture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36"/>
          <p:cNvGrpSpPr/>
          <p:nvPr/>
        </p:nvGrpSpPr>
        <p:grpSpPr>
          <a:xfrm>
            <a:off x="3169920" y="930222"/>
            <a:ext cx="3451860" cy="3286266"/>
            <a:chOff x="0" y="3212"/>
            <a:chExt cx="3451860" cy="3286266"/>
          </a:xfrm>
        </p:grpSpPr>
        <p:sp>
          <p:nvSpPr>
            <p:cNvPr id="93" name="Google Shape;93;p36"/>
            <p:cNvSpPr/>
            <p:nvPr/>
          </p:nvSpPr>
          <p:spPr>
            <a:xfrm>
              <a:off x="0" y="3212"/>
              <a:ext cx="3451860" cy="3286266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36"/>
            <p:cNvSpPr txBox="1"/>
            <p:nvPr/>
          </p:nvSpPr>
          <p:spPr>
            <a:xfrm>
              <a:off x="0" y="3212"/>
              <a:ext cx="3451860" cy="32862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7925" lIns="27925" spcFirstLastPara="1" rIns="27925" wrap="square" tIns="279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ESG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1" marL="57150" marR="0" rtl="0" algn="l">
                <a:lnSpc>
                  <a:spcPct val="90000"/>
                </a:lnSpc>
                <a:spcBef>
                  <a:spcPts val="38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Char char="•"/>
              </a:pPr>
              <a:r>
                <a:rPr b="1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Environment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Climate</a:t>
              </a:r>
              <a:endParaRPr b="1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Water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Waste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1" marL="5715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Char char="•"/>
              </a:pPr>
              <a:r>
                <a:rPr b="1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Social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Enabling digital talent at scale</a:t>
              </a:r>
              <a:endParaRPr b="1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Tech for good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Diversity and inclusion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Energizing local communities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Employee wellness and experience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1" marL="5715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Char char="•"/>
              </a:pPr>
              <a:r>
                <a:rPr b="1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Governance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Corporate governance</a:t>
              </a:r>
              <a:endParaRPr b="1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 privacy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69850" lvl="2" marL="11430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AutoNum type="arabicPeriod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Information management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273cae4660b_0_0"/>
          <p:cNvSpPr txBox="1"/>
          <p:nvPr>
            <p:ph idx="1" type="body"/>
          </p:nvPr>
        </p:nvSpPr>
        <p:spPr>
          <a:xfrm>
            <a:off x="231389" y="153054"/>
            <a:ext cx="83640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Project Description</a:t>
            </a:r>
            <a:endParaRPr/>
          </a:p>
        </p:txBody>
      </p:sp>
      <p:sp>
        <p:nvSpPr>
          <p:cNvPr id="25" name="Google Shape;25;g273cae4660b_0_0"/>
          <p:cNvSpPr/>
          <p:nvPr/>
        </p:nvSpPr>
        <p:spPr>
          <a:xfrm>
            <a:off x="202375" y="954925"/>
            <a:ext cx="8695500" cy="397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Outputs, Outcomes and their Indicators (Use the next page as well)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Please mention the key outputs and outcomes, along with the key indicators of the project.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 reference: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Milestones</a:t>
            </a: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Events marking significant stages in the development of the project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Activities</a:t>
            </a: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Breaking down the milestones into a list of tasks/ sub-tasks which will be done to achieve the milestones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Outputs - </a:t>
            </a: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Outputs include units of production. The outputs mentioned in the table will be your key deliverables and your project performance would be measured on these outputs. For e.g.: Number of trainings delivered – 30, number of students served - 50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Outcomes</a:t>
            </a: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Outcomes include the noticeable changes that have manifested on the ground as a result of the work done. Outcomes are changes in clients or customers; individuals or communities; can be short-term, medium-term or long term. For e.g.: 30% change in income levels of farmers due to the enhanced package of practices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8034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Impact</a:t>
            </a: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Impact is the ultimate result of achieving the goal or mission. For e.g.: increase in ground water-level from critical to normal, increase in income etc.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273cae4660b_0_13"/>
          <p:cNvSpPr txBox="1"/>
          <p:nvPr>
            <p:ph idx="1" type="body"/>
          </p:nvPr>
        </p:nvSpPr>
        <p:spPr>
          <a:xfrm>
            <a:off x="231389" y="153054"/>
            <a:ext cx="83640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Project Description</a:t>
            </a:r>
            <a:endParaRPr/>
          </a:p>
        </p:txBody>
      </p:sp>
      <p:graphicFrame>
        <p:nvGraphicFramePr>
          <p:cNvPr id="31" name="Google Shape;31;g273cae4660b_0_13"/>
          <p:cNvGraphicFramePr/>
          <p:nvPr/>
        </p:nvGraphicFramePr>
        <p:xfrm>
          <a:off x="793875" y="981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{2AD4F7FD-F504-4078-AC1C-A1B27CBD0C98}</a:tableStyleId>
              </a:tblPr>
              <a:tblGrid>
                <a:gridCol w="1034150"/>
                <a:gridCol w="1034150"/>
                <a:gridCol w="1034150"/>
                <a:gridCol w="1034150"/>
                <a:gridCol w="1034150"/>
                <a:gridCol w="1034150"/>
                <a:gridCol w="103415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Milestones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Activities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Planned Start Date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Planned Due Date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Outputs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Outcomes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Impact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idx="12" type="sldNum"/>
          </p:nvPr>
        </p:nvSpPr>
        <p:spPr>
          <a:xfrm>
            <a:off x="4337857" y="4846509"/>
            <a:ext cx="468287" cy="2794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10"/>
          <p:cNvSpPr txBox="1"/>
          <p:nvPr>
            <p:ph idx="1" type="body"/>
          </p:nvPr>
        </p:nvSpPr>
        <p:spPr>
          <a:xfrm>
            <a:off x="231389" y="153054"/>
            <a:ext cx="8363972" cy="3529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Logical Framework</a:t>
            </a:r>
            <a:endParaRPr/>
          </a:p>
        </p:txBody>
      </p:sp>
      <p:sp>
        <p:nvSpPr>
          <p:cNvPr id="38" name="Google Shape;38;p10"/>
          <p:cNvSpPr txBox="1"/>
          <p:nvPr/>
        </p:nvSpPr>
        <p:spPr>
          <a:xfrm>
            <a:off x="0" y="4846509"/>
            <a:ext cx="9144000" cy="338554"/>
          </a:xfrm>
          <a:prstGeom prst="rect">
            <a:avLst/>
          </a:prstGeom>
          <a:solidFill>
            <a:srgbClr val="E9F1F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add in the logframe a very brief description in bullets to represent the change that is expected to be achieved by the project during the project period. Text in 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blue</a:t>
            </a: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is sample text . Please replace with relevant project information. Reference: https://tools4dev.org/resources/how-to-write-a-logical-framework-logframe/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9" name="Google Shape;39;p10"/>
          <p:cNvGraphicFramePr/>
          <p:nvPr/>
        </p:nvGraphicFramePr>
        <p:xfrm>
          <a:off x="175260" y="76744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{634CA732-C260-4646-9378-2CEBCA3B46A0}</a:tableStyleId>
              </a:tblPr>
              <a:tblGrid>
                <a:gridCol w="717200"/>
                <a:gridCol w="3113775"/>
                <a:gridCol w="2410200"/>
                <a:gridCol w="2537075"/>
              </a:tblGrid>
              <a:tr h="320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 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Project Summary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Indicators/Metrics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Means Of Verification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</a:tr>
              <a:tr h="87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Goal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10% increase in the number of Grades 5-6 primary students continuing on to high school within 3 years</a:t>
                      </a:r>
                      <a:endParaRPr sz="1400" u="none" cap="none" strike="noStrike"/>
                    </a:p>
                  </a:txBody>
                  <a:tcPr marT="50800" marB="50800" marR="50800" marL="508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Percentage of Grades 5-6 primary students continuing on to high school.</a:t>
                      </a:r>
                      <a:endParaRPr sz="1400" u="none" cap="none" strike="noStrike"/>
                    </a:p>
                  </a:txBody>
                  <a:tcPr marT="50800" marB="50800" marR="50800" marL="508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Comparison of primary and high school enrolment records.</a:t>
                      </a:r>
                      <a:endParaRPr sz="1400" u="none" cap="none" strike="noStrike"/>
                    </a:p>
                  </a:txBody>
                  <a:tcPr marT="50800" marB="50800" marR="50800" marL="50800"/>
                </a:tc>
              </a:tr>
              <a:tr h="87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Outcomes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Improve reading proficiency among children in Grades 5-6 by 20% within 3 years.</a:t>
                      </a:r>
                      <a:endParaRPr sz="1400" u="none" cap="none" strike="noStrike"/>
                    </a:p>
                  </a:txBody>
                  <a:tcPr marT="50800" marB="50800" marR="50800" marL="508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Reading proficiency among children in Grades 5-6</a:t>
                      </a:r>
                      <a:endParaRPr sz="1400" u="none" cap="none" strike="noStrike"/>
                    </a:p>
                  </a:txBody>
                  <a:tcPr marT="50800" marB="50800" marR="50800" marL="508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Six monthly reading proficiency tests using the national assessment tool.</a:t>
                      </a:r>
                      <a:endParaRPr sz="1400" u="none" cap="none" strike="noStrike"/>
                    </a:p>
                  </a:txBody>
                  <a:tcPr marT="50800" marB="50800" marR="50800" marL="50800"/>
                </a:tc>
              </a:tr>
              <a:tr h="87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Outputs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500 Grade 5-6 students with low reading proficiency complete a reading summer camp</a:t>
                      </a:r>
                      <a:endParaRPr sz="1400" u="none" cap="none" strike="noStrike"/>
                    </a:p>
                    <a:p>
                      <a:pPr indent="-3429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Char char="•"/>
                      </a:pPr>
                      <a:r>
                        <a:rPr b="0" i="0" lang="en-US" sz="900" u="none" cap="none" strike="noStrike">
                          <a:solidFill>
                            <a:schemeClr val="accent5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500 parents of children in Grade 5-6 with low reading proficiency help their children read at home.</a:t>
                      </a:r>
                      <a:endParaRPr sz="900" u="none" cap="none" strike="noStrike">
                        <a:solidFill>
                          <a:schemeClr val="accent5"/>
                        </a:solidFill>
                      </a:endParaRPr>
                    </a:p>
                  </a:txBody>
                  <a:tcPr marT="50800" marB="50800" marR="50800" marL="508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Number of students completing a reading summer camp.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en-US" sz="900" u="none" cap="none" strike="noStrike">
                          <a:solidFill>
                            <a:schemeClr val="accent5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Number of parents helping their children to read at home.</a:t>
                      </a:r>
                      <a:endParaRPr sz="900" u="none" cap="none" strike="noStrike">
                        <a:solidFill>
                          <a:schemeClr val="accent5"/>
                        </a:solidFill>
                      </a:endParaRPr>
                    </a:p>
                  </a:txBody>
                  <a:tcPr marT="50800" marB="50800" marR="50800" marL="508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Summer camp attendance records.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en-US" sz="900" u="none" cap="none" strike="noStrike">
                          <a:solidFill>
                            <a:schemeClr val="accent5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Survey of parents conducted at the end of each summer camp.</a:t>
                      </a:r>
                      <a:endParaRPr sz="900" u="none" cap="none" strike="noStrike">
                        <a:solidFill>
                          <a:schemeClr val="accent5"/>
                        </a:solidFill>
                      </a:endParaRPr>
                    </a:p>
                  </a:txBody>
                  <a:tcPr marT="50800" marB="50800" marR="50800" marL="50800"/>
                </a:tc>
              </a:tr>
              <a:tr h="108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Activities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Run five reading summer camps, each with 100 Grades 5-6 students who have low reading proficiency.</a:t>
                      </a:r>
                      <a:endParaRPr sz="1400" u="none" cap="none" strike="noStrike"/>
                    </a:p>
                    <a:p>
                      <a:pPr indent="-3429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Char char="•"/>
                      </a:pPr>
                      <a:r>
                        <a:rPr b="0" i="0" lang="en-US" sz="900" u="none" cap="none" strike="noStrike">
                          <a:solidFill>
                            <a:schemeClr val="accent5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Distribute 500 “Reading at Home” kits to parents of children attending summary camps.</a:t>
                      </a:r>
                      <a:endParaRPr sz="900" u="none" cap="none" strike="noStrike">
                        <a:solidFill>
                          <a:schemeClr val="accent5"/>
                        </a:solidFill>
                      </a:endParaRPr>
                    </a:p>
                  </a:txBody>
                  <a:tcPr marT="50800" marB="50800" marR="50800" marL="508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Number of summer camps run.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en-US" sz="900" u="none" cap="none" strike="noStrike">
                          <a:solidFill>
                            <a:schemeClr val="accent5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Number of kits distributed.</a:t>
                      </a:r>
                      <a:endParaRPr sz="900" u="none" cap="none" strike="noStrike">
                        <a:solidFill>
                          <a:schemeClr val="accent5"/>
                        </a:solidFill>
                      </a:endParaRPr>
                    </a:p>
                  </a:txBody>
                  <a:tcPr marT="50800" marB="50800" marR="50800" marL="508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chemeClr val="accent5"/>
                          </a:solidFill>
                        </a:rPr>
                        <a:t>Summer camp records.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en-US" sz="900" u="none" cap="none" strike="noStrike">
                          <a:solidFill>
                            <a:schemeClr val="accent5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Kit distribution records.</a:t>
                      </a:r>
                      <a:endParaRPr sz="900" u="none" cap="none" strike="noStrike">
                        <a:solidFill>
                          <a:schemeClr val="accent5"/>
                        </a:solidFill>
                      </a:endParaRPr>
                    </a:p>
                  </a:txBody>
                  <a:tcPr marT="50800" marB="50800" marR="50800" marL="5080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273cae4660b_0_19"/>
          <p:cNvSpPr txBox="1"/>
          <p:nvPr>
            <p:ph idx="12" type="sldNum"/>
          </p:nvPr>
        </p:nvSpPr>
        <p:spPr>
          <a:xfrm>
            <a:off x="4337857" y="4846509"/>
            <a:ext cx="4683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" name="Google Shape;45;g273cae4660b_0_19"/>
          <p:cNvSpPr txBox="1"/>
          <p:nvPr>
            <p:ph idx="1" type="body"/>
          </p:nvPr>
        </p:nvSpPr>
        <p:spPr>
          <a:xfrm>
            <a:off x="231389" y="153054"/>
            <a:ext cx="83640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Risk and Mitigation Plan</a:t>
            </a:r>
            <a:endParaRPr/>
          </a:p>
        </p:txBody>
      </p:sp>
      <p:graphicFrame>
        <p:nvGraphicFramePr>
          <p:cNvPr id="46" name="Google Shape;46;g273cae4660b_0_19"/>
          <p:cNvGraphicFramePr/>
          <p:nvPr/>
        </p:nvGraphicFramePr>
        <p:xfrm>
          <a:off x="292100" y="871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{2AD4F7FD-F504-4078-AC1C-A1B27CBD0C98}</a:tableStyleId>
              </a:tblPr>
              <a:tblGrid>
                <a:gridCol w="1702875"/>
                <a:gridCol w="1702875"/>
                <a:gridCol w="1702875"/>
                <a:gridCol w="1702875"/>
                <a:gridCol w="1702875"/>
              </a:tblGrid>
              <a:tr h="7829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Risks</a:t>
                      </a:r>
                      <a:endParaRPr b="1" sz="1000" u="none" cap="none" strike="noStrike">
                        <a:solidFill>
                          <a:srgbClr val="366092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Suggested Mitigation</a:t>
                      </a:r>
                      <a:endParaRPr b="1" sz="1000" u="none" cap="none" strike="noStrike">
                        <a:solidFill>
                          <a:srgbClr val="366092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Probability (Certain/ Likely/ Possible/ Unlikely/ Rare)</a:t>
                      </a:r>
                      <a:endParaRPr b="1" sz="1000" u="none" cap="none" strike="noStrike">
                        <a:solidFill>
                          <a:srgbClr val="366092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Level of impact (Insignificant/ Minor / Major/ Critical/ Catastrophic)</a:t>
                      </a:r>
                      <a:endParaRPr b="1" sz="1000" u="none" cap="none" strike="noStrike">
                        <a:solidFill>
                          <a:srgbClr val="366092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Owner</a:t>
                      </a:r>
                      <a:endParaRPr b="1" sz="1000" u="none" cap="none" strike="noStrike">
                        <a:solidFill>
                          <a:srgbClr val="366092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</a:tr>
              <a:tr h="81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81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81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2"/>
          <p:cNvSpPr txBox="1"/>
          <p:nvPr>
            <p:ph idx="12" type="sldNum"/>
          </p:nvPr>
        </p:nvSpPr>
        <p:spPr>
          <a:xfrm>
            <a:off x="4337857" y="4846509"/>
            <a:ext cx="468287" cy="2794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" name="Google Shape;52;p32"/>
          <p:cNvSpPr txBox="1"/>
          <p:nvPr>
            <p:ph idx="1" type="body"/>
          </p:nvPr>
        </p:nvSpPr>
        <p:spPr>
          <a:xfrm>
            <a:off x="231389" y="153054"/>
            <a:ext cx="8363972" cy="3529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Impact mapping</a:t>
            </a:r>
            <a:endParaRPr/>
          </a:p>
        </p:txBody>
      </p:sp>
      <p:graphicFrame>
        <p:nvGraphicFramePr>
          <p:cNvPr id="53" name="Google Shape;53;p32"/>
          <p:cNvGraphicFramePr/>
          <p:nvPr/>
        </p:nvGraphicFramePr>
        <p:xfrm>
          <a:off x="231387" y="72642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{634CA732-C260-4646-9378-2CEBCA3B46A0}</a:tableStyleId>
              </a:tblPr>
              <a:tblGrid>
                <a:gridCol w="1032575"/>
                <a:gridCol w="6256975"/>
                <a:gridCol w="1391675"/>
              </a:tblGrid>
              <a:tr h="293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List (refer last slide on ‘SDG, ESG, CSR details’)</a:t>
                      </a:r>
                      <a:endParaRPr sz="1400" u="none" cap="none" strike="noStrike"/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Count</a:t>
                      </a:r>
                      <a:endParaRPr sz="1400" u="none" cap="none" strike="noStrike"/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</a:tr>
              <a:tr h="406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SDG impacted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</a:tr>
              <a:tr h="5006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ESG mapping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</a:tr>
              <a:tr h="481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CSR Mapping</a:t>
                      </a:r>
                      <a:endParaRPr sz="1400" u="none" cap="none" strike="noStrike"/>
                    </a:p>
                  </a:txBody>
                  <a:tcPr marT="72000" marB="72000" marR="72000" marL="72000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/>
                </a:tc>
              </a:tr>
            </a:tbl>
          </a:graphicData>
        </a:graphic>
      </p:graphicFrame>
      <p:graphicFrame>
        <p:nvGraphicFramePr>
          <p:cNvPr id="54" name="Google Shape;54;p32"/>
          <p:cNvGraphicFramePr/>
          <p:nvPr/>
        </p:nvGraphicFramePr>
        <p:xfrm>
          <a:off x="231387" y="243135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{634CA732-C260-4646-9378-2CEBCA3B46A0}</a:tableStyleId>
              </a:tblPr>
              <a:tblGrid>
                <a:gridCol w="1446875"/>
                <a:gridCol w="1446875"/>
                <a:gridCol w="1446875"/>
                <a:gridCol w="1446875"/>
                <a:gridCol w="1446875"/>
                <a:gridCol w="1446875"/>
              </a:tblGrid>
              <a:tr h="293925"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Beneficiary count in project 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Direct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 hMerge="1"/>
                <a:tc hMerge="1"/>
                <a:tc hMerge="1"/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Indirect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100" u="none" cap="none" strike="noStrike">
                        <a:solidFill>
                          <a:srgbClr val="36609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</a:tr>
              <a:tr h="3707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Total (A+B)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Male (A)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Female (B)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Aspirational district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 vMerge="1"/>
              </a:tr>
              <a:tr h="392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Year 1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</a:tr>
              <a:tr h="3829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Year 2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</a:tr>
              <a:tr h="336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Year 3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</a:tr>
              <a:tr h="364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Year 4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</a:tr>
              <a:tr h="364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60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Describe the  end beneficiaries and the impact expected </a:t>
                      </a:r>
                      <a:endParaRPr sz="1400" u="none" cap="none" strike="noStrike"/>
                    </a:p>
                  </a:txBody>
                  <a:tcPr marT="6350" marB="0" marR="6350" marL="6350" anchor="ctr">
                    <a:solidFill>
                      <a:srgbClr val="DAEEF3"/>
                    </a:solidFill>
                  </a:tcPr>
                </a:tc>
                <a:tc gridSpan="5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6350" marB="0" marR="6350" marL="6350" anchor="ctr">
                    <a:solidFill>
                      <a:srgbClr val="E9F1F5"/>
                    </a:solidFill>
                  </a:tcPr>
                </a:tc>
                <a:tc hMerge="1"/>
                <a:tc hMerge="1"/>
                <a:tc hMerge="1"/>
                <a:tc hMerge="1"/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/>
          <p:nvPr>
            <p:ph idx="12" type="sldNum"/>
          </p:nvPr>
        </p:nvSpPr>
        <p:spPr>
          <a:xfrm>
            <a:off x="4337857" y="4846509"/>
            <a:ext cx="468287" cy="2794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0" name="Google Shape;60;p33"/>
          <p:cNvSpPr txBox="1"/>
          <p:nvPr>
            <p:ph idx="1" type="body"/>
          </p:nvPr>
        </p:nvSpPr>
        <p:spPr>
          <a:xfrm>
            <a:off x="231389" y="153054"/>
            <a:ext cx="8363972" cy="3529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Budget break up</a:t>
            </a:r>
            <a:endParaRPr/>
          </a:p>
        </p:txBody>
      </p:sp>
      <p:graphicFrame>
        <p:nvGraphicFramePr>
          <p:cNvPr id="61" name="Google Shape;61;p33"/>
          <p:cNvGraphicFramePr/>
          <p:nvPr/>
        </p:nvGraphicFramePr>
        <p:xfrm>
          <a:off x="231390" y="80772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{634CA732-C260-4646-9378-2CEBCA3B46A0}</a:tableStyleId>
              </a:tblPr>
              <a:tblGrid>
                <a:gridCol w="577050"/>
                <a:gridCol w="3350875"/>
                <a:gridCol w="3084500"/>
                <a:gridCol w="1686825"/>
              </a:tblGrid>
              <a:tr h="638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 u="none" cap="none" strike="noStrike">
                          <a:solidFill>
                            <a:srgbClr val="366092"/>
                          </a:solidFill>
                        </a:rPr>
                        <a:t>Sl no</a:t>
                      </a:r>
                      <a:endParaRPr b="1" i="0" sz="11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b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Budget item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Proposed total budget across all years  (in INR Cr up to 2 decimals)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% break-up of each area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</a:tr>
              <a:tr h="355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sz="1100" u="none" cap="none" strike="noStrike">
                          <a:solidFill>
                            <a:srgbClr val="000000"/>
                          </a:solidFill>
                        </a:rPr>
                        <a:t>1</a:t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355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sz="1100" u="none" cap="none" strike="noStrike">
                          <a:solidFill>
                            <a:srgbClr val="000000"/>
                          </a:solidFill>
                        </a:rPr>
                        <a:t>2</a:t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355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sz="1100" u="none" cap="none" strike="noStrike">
                          <a:solidFill>
                            <a:srgbClr val="000000"/>
                          </a:solidFill>
                        </a:rPr>
                        <a:t>3 etc</a:t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355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sz="11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355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sz="11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613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lang="en-US" sz="1100" u="none" cap="none" strike="noStrike">
                          <a:solidFill>
                            <a:srgbClr val="000000"/>
                          </a:solidFill>
                        </a:rPr>
                        <a:t>8</a:t>
                      </a:r>
                      <a:endParaRPr b="0" i="0" sz="11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Administrative costs (5% or less)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</a:tr>
              <a:tr h="35595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Total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lang="en-US" sz="1000" u="none" cap="none" strike="noStrike">
                          <a:solidFill>
                            <a:srgbClr val="000000"/>
                          </a:solidFill>
                        </a:rPr>
                        <a:t> </a:t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b"/>
                </a:tc>
              </a:tr>
              <a:tr h="35595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 per beneficiary (including all years) INR</a:t>
                      </a:r>
                      <a:endParaRPr sz="1400" u="none" cap="none" strike="noStrike"/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b"/>
                </a:tc>
              </a:tr>
              <a:tr h="35595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 per beneficiary (per year) INR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solidFill>
                      <a:srgbClr val="DAEEF3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/>
          <p:nvPr>
            <p:ph idx="12" type="sldNum"/>
          </p:nvPr>
        </p:nvSpPr>
        <p:spPr>
          <a:xfrm>
            <a:off x="4337857" y="4846509"/>
            <a:ext cx="468287" cy="2794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34"/>
          <p:cNvSpPr txBox="1"/>
          <p:nvPr>
            <p:ph idx="1" type="body"/>
          </p:nvPr>
        </p:nvSpPr>
        <p:spPr>
          <a:xfrm>
            <a:off x="231389" y="153054"/>
            <a:ext cx="8363972" cy="3529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Statutory Checks</a:t>
            </a:r>
            <a:endParaRPr/>
          </a:p>
        </p:txBody>
      </p:sp>
      <p:graphicFrame>
        <p:nvGraphicFramePr>
          <p:cNvPr id="68" name="Google Shape;68;p34"/>
          <p:cNvGraphicFramePr/>
          <p:nvPr/>
        </p:nvGraphicFramePr>
        <p:xfrm>
          <a:off x="231388" y="83057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{634CA732-C260-4646-9378-2CEBCA3B46A0}</a:tableStyleId>
              </a:tblPr>
              <a:tblGrid>
                <a:gridCol w="1845625"/>
                <a:gridCol w="1367125"/>
                <a:gridCol w="1367125"/>
                <a:gridCol w="1367125"/>
                <a:gridCol w="1367125"/>
                <a:gridCol w="1367125"/>
              </a:tblGrid>
              <a:tr h="824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>
                          <a:solidFill>
                            <a:srgbClr val="366092"/>
                          </a:solidFill>
                        </a:rPr>
                        <a:t>Past Infosys Foundation grantee</a:t>
                      </a:r>
                      <a:endParaRPr b="1" i="0" sz="1000" u="none" cap="none" strike="noStrike">
                        <a:solidFill>
                          <a:srgbClr val="36609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 anchor="ctr">
                    <a:solidFill>
                      <a:srgbClr val="DAEEF3"/>
                    </a:solidFill>
                  </a:tcPr>
                </a:tc>
                <a:tc gridSpan="5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chemeClr val="dk1"/>
                          </a:solidFill>
                        </a:rPr>
                        <a:t>Yes/No</a:t>
                      </a:r>
                      <a:endParaRPr sz="1000"/>
                    </a:p>
                  </a:txBody>
                  <a:tcPr marT="72000" marB="72000" marR="72000" marL="72000" anchor="ctr"/>
                </a:tc>
                <a:tc hMerge="1"/>
                <a:tc hMerge="1"/>
                <a:tc hMerge="1"/>
                <a:tc hMerge="1"/>
              </a:tr>
              <a:tr h="935675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Does the project have 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opportunity to get other partners involved</a:t>
                      </a:r>
                      <a:endParaRPr sz="1400" u="none" cap="none" strike="noStrike"/>
                    </a:p>
                  </a:txBody>
                  <a:tcPr marT="72000" marB="72000" marR="72000" marL="72000" anchor="ctr">
                    <a:solidFill>
                      <a:srgbClr val="DAEEF3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en-US" sz="1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Yes/No</a:t>
                      </a:r>
                      <a:endParaRPr sz="1400" u="none" cap="none" strike="noStrike"/>
                    </a:p>
                  </a:txBody>
                  <a:tcPr marT="72000" marB="72000" marR="72000" marL="72000" anchor="ctr"/>
                </a:tc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Does the project have opportunity to get Infosys employees engaged</a:t>
                      </a:r>
                      <a:endParaRPr sz="1400" u="none" cap="none" strike="noStrike"/>
                    </a:p>
                  </a:txBody>
                  <a:tcPr marT="72000" marB="72000" marR="72000" marL="72000" anchor="ctr">
                    <a:solidFill>
                      <a:srgbClr val="DAEEF3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en-US" sz="1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Yes/No</a:t>
                      </a:r>
                      <a:endParaRPr sz="1400" u="none" cap="none" strike="noStrike"/>
                    </a:p>
                  </a:txBody>
                  <a:tcPr marT="72000" marB="72000" marR="72000" marL="72000" anchor="ctr"/>
                </a:tc>
              </a:tr>
              <a:tr h="403125">
                <a:tc gridSpan="6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(to be filled by Foundation)</a:t>
                      </a:r>
                      <a:endParaRPr sz="1400" u="none" cap="none" strike="noStrike"/>
                    </a:p>
                  </a:txBody>
                  <a:tcPr marT="72000" marB="72000" marR="72000" marL="72000" anchor="ctr">
                    <a:solidFill>
                      <a:srgbClr val="DAEEF3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</a:tr>
              <a:tr h="80465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Due diligence</a:t>
                      </a:r>
                      <a:endParaRPr sz="1400" u="none" cap="none" strike="noStrike"/>
                    </a:p>
                  </a:txBody>
                  <a:tcPr marT="72000" marB="72000" marR="72000" marL="7200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OIC check</a:t>
                      </a:r>
                      <a:endParaRPr sz="1400" u="none" cap="none" strike="noStrike"/>
                    </a:p>
                  </a:txBody>
                  <a:tcPr marT="72000" marB="72000" marR="72000" marL="7200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en-US" sz="1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Yes/No</a:t>
                      </a:r>
                      <a:endParaRPr sz="1400" u="none" cap="none" strike="noStrike"/>
                    </a:p>
                  </a:txBody>
                  <a:tcPr marT="72000" marB="7200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Site visit</a:t>
                      </a:r>
                      <a:endParaRPr sz="1400" u="none" cap="none" strike="noStrike"/>
                    </a:p>
                  </a:txBody>
                  <a:tcPr marT="72000" marB="72000" marR="72000" marL="7200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en-US" sz="1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Yes/No</a:t>
                      </a:r>
                      <a:endParaRPr sz="1400" u="none" cap="none" strike="noStrike"/>
                    </a:p>
                  </a:txBody>
                  <a:tcPr marT="72000" marB="7200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 anchor="ctr"/>
                </a:tc>
              </a:tr>
              <a:tr h="937175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en-US" sz="1000" u="none" cap="none" strike="noStrike">
                          <a:solidFill>
                            <a:srgbClr val="3660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Reference check</a:t>
                      </a:r>
                      <a:endParaRPr sz="1400" u="none" cap="none" strike="noStrike"/>
                    </a:p>
                  </a:txBody>
                  <a:tcPr marT="72000" marB="72000" marR="72000" marL="72000" anchor="ctr"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en-US" sz="1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Yes/No</a:t>
                      </a:r>
                      <a:endParaRPr sz="1400" u="none" cap="none" strike="noStrike"/>
                    </a:p>
                  </a:txBody>
                  <a:tcPr marT="72000" marB="7200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0" i="0" sz="10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72000" marR="72000" marL="7200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73cae4660b_0_43"/>
          <p:cNvSpPr txBox="1"/>
          <p:nvPr>
            <p:ph idx="12" type="sldNum"/>
          </p:nvPr>
        </p:nvSpPr>
        <p:spPr>
          <a:xfrm>
            <a:off x="4337857" y="4846509"/>
            <a:ext cx="4683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" name="Google Shape;74;g273cae4660b_0_43"/>
          <p:cNvSpPr txBox="1"/>
          <p:nvPr>
            <p:ph idx="1" type="body"/>
          </p:nvPr>
        </p:nvSpPr>
        <p:spPr>
          <a:xfrm>
            <a:off x="231389" y="153054"/>
            <a:ext cx="8364000" cy="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Key Programs/ Projects and Donors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graphicFrame>
        <p:nvGraphicFramePr>
          <p:cNvPr id="75" name="Google Shape;75;g273cae4660b_0_43"/>
          <p:cNvGraphicFramePr/>
          <p:nvPr/>
        </p:nvGraphicFramePr>
        <p:xfrm>
          <a:off x="952500" y="1809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{2AD4F7FD-F504-4078-AC1C-A1B27CBD0C98}</a:tableStyleId>
              </a:tblPr>
              <a:tblGrid>
                <a:gridCol w="1034150"/>
                <a:gridCol w="1034150"/>
                <a:gridCol w="1034150"/>
                <a:gridCol w="1034150"/>
                <a:gridCol w="1034150"/>
                <a:gridCol w="1034150"/>
                <a:gridCol w="103415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FY Year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Key Projects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Donor/Funding Agency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Budget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Geography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Beneficiary Numbers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Duration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366092"/>
                          </a:solidFill>
                        </a:rPr>
                        <a:t>(In years)</a:t>
                      </a:r>
                      <a:endParaRPr b="1" sz="1000" u="none" cap="none" strike="noStrike">
                        <a:solidFill>
                          <a:srgbClr val="366092"/>
                        </a:solidFill>
                      </a:endParaRPr>
                    </a:p>
                  </a:txBody>
                  <a:tcPr marT="63500" marB="63500" marR="73025" marL="730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E2E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F1F5"/>
                    </a:solidFill>
                  </a:tcPr>
                </a:tc>
              </a:tr>
            </a:tbl>
          </a:graphicData>
        </a:graphic>
      </p:graphicFrame>
      <p:sp>
        <p:nvSpPr>
          <p:cNvPr id="76" name="Google Shape;76;g273cae4660b_0_43"/>
          <p:cNvSpPr txBox="1"/>
          <p:nvPr/>
        </p:nvSpPr>
        <p:spPr>
          <a:xfrm>
            <a:off x="231400" y="853725"/>
            <a:ext cx="8455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2286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Please mention the projects successfully executed by the organisation in last 3 Financial Years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Infosys Template 1">
  <a:themeElements>
    <a:clrScheme name="Infosys Template 1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nfosys Template 1">
  <a:themeElements>
    <a:clrScheme name="Infosys Template 1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Rahul S.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1813203</vt:lpwstr>
  </property>
  <property fmtid="{D5CDD505-2E9C-101B-9397-08002B2CF9AE}" pid="3" name="NXPowerLiteSettings">
    <vt:lpwstr>E7000400038000</vt:lpwstr>
  </property>
  <property fmtid="{D5CDD505-2E9C-101B-9397-08002B2CF9AE}" pid="4" name="NXPowerLiteVersion">
    <vt:lpwstr>D6.1.0</vt:lpwstr>
  </property>
  <property fmtid="{D5CDD505-2E9C-101B-9397-08002B2CF9AE}" pid="5" name="MSIP_Label_be4b3411-284d-4d31-bd4f-bc13ef7f1fd6_Enabled">
    <vt:lpwstr>True</vt:lpwstr>
  </property>
  <property fmtid="{D5CDD505-2E9C-101B-9397-08002B2CF9AE}" pid="6" name="MSIP_Label_be4b3411-284d-4d31-bd4f-bc13ef7f1fd6_SiteId">
    <vt:lpwstr>63ce7d59-2f3e-42cd-a8cc-be764cff5eb6</vt:lpwstr>
  </property>
  <property fmtid="{D5CDD505-2E9C-101B-9397-08002B2CF9AE}" pid="7" name="MSIP_Label_be4b3411-284d-4d31-bd4f-bc13ef7f1fd6_Owner">
    <vt:lpwstr>Rajesh_Kini@ad.infosys.com</vt:lpwstr>
  </property>
  <property fmtid="{D5CDD505-2E9C-101B-9397-08002B2CF9AE}" pid="8" name="MSIP_Label_be4b3411-284d-4d31-bd4f-bc13ef7f1fd6_SetDate">
    <vt:lpwstr>2019-01-04T05:51:47.4691772Z</vt:lpwstr>
  </property>
  <property fmtid="{D5CDD505-2E9C-101B-9397-08002B2CF9AE}" pid="9" name="MSIP_Label_be4b3411-284d-4d31-bd4f-bc13ef7f1fd6_Name">
    <vt:lpwstr>Internal</vt:lpwstr>
  </property>
  <property fmtid="{D5CDD505-2E9C-101B-9397-08002B2CF9AE}" pid="10" name="MSIP_Label_be4b3411-284d-4d31-bd4f-bc13ef7f1fd6_Application">
    <vt:lpwstr>Microsoft Azure Information Protection</vt:lpwstr>
  </property>
  <property fmtid="{D5CDD505-2E9C-101B-9397-08002B2CF9AE}" pid="11" name="MSIP_Label_be4b3411-284d-4d31-bd4f-bc13ef7f1fd6_Extended_MSFT_Method">
    <vt:lpwstr>Automatic</vt:lpwstr>
  </property>
  <property fmtid="{D5CDD505-2E9C-101B-9397-08002B2CF9AE}" pid="12" name="MSIP_Label_a0819fa7-4367-4500-ba88-dd630d977609_Enabled">
    <vt:lpwstr>true</vt:lpwstr>
  </property>
  <property fmtid="{D5CDD505-2E9C-101B-9397-08002B2CF9AE}" pid="13" name="MSIP_Label_a0819fa7-4367-4500-ba88-dd630d977609_SetDate">
    <vt:lpwstr>2021-12-28T08:13:12Z</vt:lpwstr>
  </property>
  <property fmtid="{D5CDD505-2E9C-101B-9397-08002B2CF9AE}" pid="14" name="MSIP_Label_a0819fa7-4367-4500-ba88-dd630d977609_Method">
    <vt:lpwstr>Standard</vt:lpwstr>
  </property>
  <property fmtid="{D5CDD505-2E9C-101B-9397-08002B2CF9AE}" pid="15" name="MSIP_Label_a0819fa7-4367-4500-ba88-dd630d977609_Name">
    <vt:lpwstr>a0819fa7-4367-4500-ba88-dd630d977609</vt:lpwstr>
  </property>
  <property fmtid="{D5CDD505-2E9C-101B-9397-08002B2CF9AE}" pid="16" name="MSIP_Label_a0819fa7-4367-4500-ba88-dd630d977609_SiteId">
    <vt:lpwstr>63ce7d59-2f3e-42cd-a8cc-be764cff5eb6</vt:lpwstr>
  </property>
  <property fmtid="{D5CDD505-2E9C-101B-9397-08002B2CF9AE}" pid="17" name="MSIP_Label_a0819fa7-4367-4500-ba88-dd630d977609_ContentBits">
    <vt:lpwstr>0</vt:lpwstr>
  </property>
</Properties>
</file>